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Aileron" panose="020B0604020202020204" charset="0"/>
      <p:regular r:id="rId14"/>
    </p:embeddedFont>
    <p:embeddedFont>
      <p:font typeface="Arimo" panose="020B0604020202020204" charset="0"/>
      <p:regular r:id="rId15"/>
    </p:embeddedFont>
    <p:embeddedFont>
      <p:font typeface="Arimo Bold" panose="020B0604020202020204" charset="0"/>
      <p:regular r:id="rId16"/>
    </p:embeddedFont>
    <p:embeddedFont>
      <p:font typeface="Barlow Condensed Bold" panose="020B0604020202020204" charset="0"/>
      <p:regular r:id="rId17"/>
    </p:embeddedFont>
    <p:embeddedFont>
      <p:font typeface="Canva Sans" panose="020B0604020202020204" charset="0"/>
      <p:regular r:id="rId18"/>
    </p:embeddedFont>
    <p:embeddedFont>
      <p:font typeface="Open Sans" panose="020B0606030504020204" pitchFamily="34" charset="0"/>
      <p:regular r:id="rId19"/>
    </p:embeddedFont>
    <p:embeddedFont>
      <p:font typeface="Open Sans Bold" panose="020B0604020202020204" charset="0"/>
      <p:regular r:id="rId20"/>
    </p:embeddedFont>
    <p:embeddedFont>
      <p:font typeface="Poppins" panose="00000500000000000000" pitchFamily="2" charset="0"/>
      <p:regular r:id="rId21"/>
    </p:embeddedFont>
    <p:embeddedFont>
      <p:font typeface="Poppins Bold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arpred.pythonanywhere.com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86342" y="2168204"/>
            <a:ext cx="4500664" cy="4500664"/>
          </a:xfrm>
          <a:custGeom>
            <a:avLst/>
            <a:gdLst/>
            <a:ahLst/>
            <a:cxnLst/>
            <a:rect l="l" t="t" r="r" b="b"/>
            <a:pathLst>
              <a:path w="4500664" h="4500664">
                <a:moveTo>
                  <a:pt x="0" y="0"/>
                </a:moveTo>
                <a:lnTo>
                  <a:pt x="4500664" y="0"/>
                </a:lnTo>
                <a:lnTo>
                  <a:pt x="4500664" y="4500664"/>
                </a:lnTo>
                <a:lnTo>
                  <a:pt x="0" y="45006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7749838" y="7527480"/>
            <a:ext cx="47625" cy="1740345"/>
            <a:chOff x="0" y="0"/>
            <a:chExt cx="12543" cy="4583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259300" y="0"/>
            <a:ext cx="1028700" cy="1028700"/>
            <a:chOff x="0" y="0"/>
            <a:chExt cx="270933" cy="2709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259300" y="9258300"/>
            <a:ext cx="1028700" cy="1028700"/>
            <a:chOff x="0" y="0"/>
            <a:chExt cx="270933" cy="2709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6211821" y="2330430"/>
            <a:ext cx="9528618" cy="19268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742"/>
              </a:lnSpc>
              <a:spcBef>
                <a:spcPct val="0"/>
              </a:spcBef>
            </a:pPr>
            <a:r>
              <a:rPr lang="en-US" sz="11244" b="1">
                <a:solidFill>
                  <a:srgbClr val="1F2020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🚗Used Car Price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236357" y="3658339"/>
            <a:ext cx="11305687" cy="2384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478"/>
              </a:lnSpc>
              <a:spcBef>
                <a:spcPct val="0"/>
              </a:spcBef>
            </a:pPr>
            <a:r>
              <a:rPr lang="en-US" sz="13912" b="1">
                <a:solidFill>
                  <a:srgbClr val="02CD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Prediction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987006" y="6203590"/>
            <a:ext cx="10394697" cy="465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86"/>
              </a:lnSpc>
              <a:spcBef>
                <a:spcPct val="0"/>
              </a:spcBef>
            </a:pPr>
            <a:r>
              <a:rPr lang="en-US" sz="2776" b="1">
                <a:solidFill>
                  <a:srgbClr val="1178BE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 Machine Learning Project with Flask Web Deployment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654594" y="8703722"/>
            <a:ext cx="5621680" cy="10111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15"/>
              </a:lnSpc>
              <a:spcBef>
                <a:spcPct val="0"/>
              </a:spcBef>
            </a:pPr>
            <a:r>
              <a:rPr lang="en-US" sz="293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👩‍💻 Project by: Ritika Jaiswal</a:t>
            </a:r>
          </a:p>
          <a:p>
            <a:pPr algn="ctr">
              <a:lnSpc>
                <a:spcPts val="4115"/>
              </a:lnSpc>
              <a:spcBef>
                <a:spcPct val="0"/>
              </a:spcBef>
            </a:pPr>
            <a:r>
              <a:rPr lang="en-US" sz="293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💡 Task Assigned by: Kamal Sir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749838" y="7527480"/>
            <a:ext cx="47625" cy="1740345"/>
            <a:chOff x="0" y="0"/>
            <a:chExt cx="12543" cy="458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259300" y="0"/>
            <a:ext cx="1028700" cy="1028700"/>
            <a:chOff x="0" y="0"/>
            <a:chExt cx="270933" cy="2709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259300" y="9258300"/>
            <a:ext cx="1028700" cy="1028700"/>
            <a:chOff x="0" y="0"/>
            <a:chExt cx="270933" cy="2709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784929" y="601662"/>
            <a:ext cx="10048227" cy="92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1">
                <a:solidFill>
                  <a:srgbClr val="02CD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🔧 Tools &amp; Technologies Used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23717" y="1649225"/>
            <a:ext cx="15349761" cy="4225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✅ 1. Python (v3.10 or v3.11)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Core programming language used for data processing, model building, and backend scripting.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endParaRPr lang="en-US" sz="200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✅ 2. Notepad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Used for writing and testing machine learning code interactively.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endParaRPr lang="en-US" sz="200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✅ 3. Flask (v2.x)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Python web framework used to build the web application.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Helps serve the ML model and take user input through a web interface.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endParaRPr lang="en-US" sz="200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✅ 4. HTML, CSS &amp; JavaScript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For creating the frontend user interface (car image buttons, input sliders, and styled output).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23717" y="7157850"/>
            <a:ext cx="14047559" cy="1406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✅pandas (v1.5+) - For data loading, exploration, and preprocessing.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✅matplotlib (v3.6+) - For data visualization like scatter plots and trend lines.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✅sklearn (v1.2+) - To build machine learning models (KNN, Decision Tree, Random Forest).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✅pickle (builtin) - To save and load the trained ML model.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23717" y="6113275"/>
            <a:ext cx="6659811" cy="92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1">
                <a:solidFill>
                  <a:srgbClr val="02CD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📚 Libraries Used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491267" y="9220200"/>
            <a:ext cx="3168097" cy="463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78"/>
              </a:lnSpc>
              <a:spcBef>
                <a:spcPct val="0"/>
              </a:spcBef>
            </a:pPr>
            <a:r>
              <a:rPr lang="en-US" sz="277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PythonAnywhere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23717" y="8957907"/>
            <a:ext cx="6659811" cy="92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1">
                <a:solidFill>
                  <a:srgbClr val="02CD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🌐 Hosting Platform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749838" y="7527480"/>
            <a:ext cx="47625" cy="1740345"/>
            <a:chOff x="0" y="0"/>
            <a:chExt cx="12543" cy="458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259300" y="0"/>
            <a:ext cx="1028700" cy="1028700"/>
            <a:chOff x="0" y="0"/>
            <a:chExt cx="270933" cy="2709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259300" y="9258300"/>
            <a:ext cx="1028700" cy="1028700"/>
            <a:chOff x="0" y="0"/>
            <a:chExt cx="270933" cy="2709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7499918" y="9638067"/>
            <a:ext cx="547464" cy="24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07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981200" y="568325"/>
            <a:ext cx="7708026" cy="92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1" dirty="0">
                <a:solidFill>
                  <a:srgbClr val="02CD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Learning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43944" y="1942614"/>
            <a:ext cx="15399973" cy="8784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0421" lvl="1" indent="-410210" algn="l">
              <a:lnSpc>
                <a:spcPts val="5320"/>
              </a:lnSpc>
              <a:buFont typeface="Arial"/>
              <a:buChar char="•"/>
            </a:pPr>
            <a:r>
              <a:rPr lang="en-US" sz="3600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Understood data preprocessing using </a:t>
            </a:r>
            <a:r>
              <a:rPr lang="en-US" sz="3600" b="1" dirty="0" err="1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get_dummies</a:t>
            </a:r>
            <a:r>
              <a:rPr lang="en-US" sz="3600" b="1" dirty="0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()</a:t>
            </a:r>
            <a:r>
              <a:rPr lang="en-US" sz="3600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for categorical features.</a:t>
            </a:r>
          </a:p>
          <a:p>
            <a:pPr algn="l">
              <a:lnSpc>
                <a:spcPts val="5320"/>
              </a:lnSpc>
            </a:pPr>
            <a:endParaRPr lang="en-US" sz="3600" dirty="0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820421" lvl="1" indent="-410210" algn="l">
              <a:lnSpc>
                <a:spcPts val="5320"/>
              </a:lnSpc>
              <a:buFont typeface="Arial"/>
              <a:buChar char="•"/>
            </a:pPr>
            <a:r>
              <a:rPr lang="en-US" sz="3600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Learned that </a:t>
            </a:r>
            <a:r>
              <a:rPr lang="en-US" sz="3600" b="1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scaling</a:t>
            </a:r>
            <a:r>
              <a:rPr lang="en-US" sz="3600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is not required for Random Forest models.</a:t>
            </a:r>
          </a:p>
          <a:p>
            <a:pPr algn="l">
              <a:lnSpc>
                <a:spcPts val="5320"/>
              </a:lnSpc>
            </a:pPr>
            <a:endParaRPr lang="en-US" sz="3600" dirty="0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820421" lvl="1" indent="-410210" algn="l">
              <a:lnSpc>
                <a:spcPts val="5320"/>
              </a:lnSpc>
              <a:buFont typeface="Arial"/>
              <a:buChar char="•"/>
            </a:pPr>
            <a:r>
              <a:rPr lang="en-US" sz="3600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Used </a:t>
            </a:r>
            <a:r>
              <a:rPr lang="en-US" sz="3600" b="1" dirty="0" err="1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random_state</a:t>
            </a:r>
            <a:r>
              <a:rPr lang="en-US" sz="3600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for reproducible results.</a:t>
            </a:r>
          </a:p>
          <a:p>
            <a:pPr algn="l">
              <a:lnSpc>
                <a:spcPts val="5320"/>
              </a:lnSpc>
            </a:pPr>
            <a:endParaRPr lang="en-US" sz="3600" dirty="0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820421" lvl="1" indent="-410210" algn="l">
              <a:lnSpc>
                <a:spcPts val="5320"/>
              </a:lnSpc>
              <a:buFont typeface="Arial"/>
              <a:buChar char="•"/>
            </a:pPr>
            <a:r>
              <a:rPr lang="en-US" sz="3600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Tuned </a:t>
            </a:r>
            <a:r>
              <a:rPr lang="en-US" sz="3600" b="1" dirty="0" err="1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n_estimators</a:t>
            </a:r>
            <a:r>
              <a:rPr lang="en-US" sz="3600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in Random Forest to improve accuracy.</a:t>
            </a:r>
          </a:p>
          <a:p>
            <a:pPr algn="l">
              <a:lnSpc>
                <a:spcPts val="5320"/>
              </a:lnSpc>
            </a:pPr>
            <a:endParaRPr lang="en-US" sz="3600" dirty="0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820421" lvl="1" indent="-410210" algn="l">
              <a:lnSpc>
                <a:spcPts val="5320"/>
              </a:lnSpc>
              <a:buFont typeface="Arial"/>
              <a:buChar char="•"/>
            </a:pPr>
            <a:r>
              <a:rPr lang="en-US" sz="3600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Saved the trained model using </a:t>
            </a:r>
            <a:r>
              <a:rPr lang="en-US" sz="3600" b="1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pickle</a:t>
            </a:r>
            <a:r>
              <a:rPr lang="en-US" sz="3600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for future use.</a:t>
            </a:r>
          </a:p>
          <a:p>
            <a:pPr algn="l">
              <a:lnSpc>
                <a:spcPts val="5320"/>
              </a:lnSpc>
            </a:pPr>
            <a:endParaRPr lang="en-US" sz="3600" dirty="0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820421" lvl="1" indent="-410210" algn="l">
              <a:lnSpc>
                <a:spcPts val="5320"/>
              </a:lnSpc>
              <a:buFont typeface="Arial"/>
              <a:buChar char="•"/>
            </a:pPr>
            <a:r>
              <a:rPr lang="en-US" sz="3600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Visualized different </a:t>
            </a:r>
            <a:r>
              <a:rPr lang="en-US" sz="3600" b="1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regression models</a:t>
            </a:r>
            <a:r>
              <a:rPr lang="en-US" sz="3600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to compare performance.</a:t>
            </a:r>
          </a:p>
          <a:p>
            <a:pPr algn="l">
              <a:lnSpc>
                <a:spcPts val="5320"/>
              </a:lnSpc>
              <a:spcBef>
                <a:spcPct val="0"/>
              </a:spcBef>
            </a:pPr>
            <a:endParaRPr lang="en-US" sz="3600" dirty="0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749838" y="7527480"/>
            <a:ext cx="47625" cy="1740345"/>
            <a:chOff x="0" y="0"/>
            <a:chExt cx="12543" cy="458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259300" y="0"/>
            <a:ext cx="1028700" cy="1028700"/>
            <a:chOff x="0" y="0"/>
            <a:chExt cx="270933" cy="2709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259300" y="9258300"/>
            <a:ext cx="1028700" cy="1028700"/>
            <a:chOff x="0" y="0"/>
            <a:chExt cx="270933" cy="2709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914400" y="2237369"/>
            <a:ext cx="7513926" cy="92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1" dirty="0">
                <a:solidFill>
                  <a:srgbClr val="02CD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🙏 Acknowledgement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66800" y="4305300"/>
            <a:ext cx="16429755" cy="245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3500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I would like to sincerely thank Mr. Kamal Sir for assigning this project. This task helped me polish and apply all the Machine Learning skills I have learned from him, enhancing both my understanding and practical experience.</a:t>
            </a:r>
          </a:p>
          <a:p>
            <a:pPr algn="l">
              <a:lnSpc>
                <a:spcPts val="4900"/>
              </a:lnSpc>
              <a:spcBef>
                <a:spcPct val="0"/>
              </a:spcBef>
            </a:pPr>
            <a:endParaRPr lang="en-US" sz="3500" dirty="0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5749041" y="7286213"/>
            <a:ext cx="6789917" cy="1542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861"/>
              </a:lnSpc>
            </a:pPr>
            <a:r>
              <a:rPr lang="en-US" sz="10783" b="1">
                <a:solidFill>
                  <a:srgbClr val="02CD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749838" y="7527480"/>
            <a:ext cx="47625" cy="1740345"/>
            <a:chOff x="0" y="0"/>
            <a:chExt cx="12543" cy="458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259300" y="0"/>
            <a:ext cx="1028700" cy="1028700"/>
            <a:chOff x="0" y="0"/>
            <a:chExt cx="270933" cy="2709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259300" y="9258300"/>
            <a:ext cx="1028700" cy="1028700"/>
            <a:chOff x="0" y="0"/>
            <a:chExt cx="270933" cy="2709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028700" y="2876790"/>
            <a:ext cx="6096030" cy="4378058"/>
          </a:xfrm>
          <a:custGeom>
            <a:avLst/>
            <a:gdLst/>
            <a:ahLst/>
            <a:cxnLst/>
            <a:rect l="l" t="t" r="r" b="b"/>
            <a:pathLst>
              <a:path w="6096030" h="4378058">
                <a:moveTo>
                  <a:pt x="0" y="0"/>
                </a:moveTo>
                <a:lnTo>
                  <a:pt x="6096030" y="0"/>
                </a:lnTo>
                <a:lnTo>
                  <a:pt x="6096030" y="4378057"/>
                </a:lnTo>
                <a:lnTo>
                  <a:pt x="0" y="43780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7896602" y="1956039"/>
            <a:ext cx="9207707" cy="92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1">
                <a:solidFill>
                  <a:srgbClr val="02CD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Problem Statement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896602" y="3562350"/>
            <a:ext cx="8346855" cy="3114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The goal is to build a machine learning model that accurately estimates the resale price of used cars (Maruti, Tata, Mahindra) based on:</a:t>
            </a:r>
          </a:p>
          <a:p>
            <a:pPr algn="just">
              <a:lnSpc>
                <a:spcPts val="4199"/>
              </a:lnSpc>
            </a:pPr>
            <a:r>
              <a:rPr lang="en-US" sz="2999" b="1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Brand (categorical)</a:t>
            </a:r>
          </a:p>
          <a:p>
            <a:pPr algn="just">
              <a:lnSpc>
                <a:spcPts val="4199"/>
              </a:lnSpc>
            </a:pPr>
            <a:r>
              <a:rPr lang="en-US" sz="2999" b="1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Age (years)</a:t>
            </a:r>
          </a:p>
          <a:p>
            <a:pPr algn="just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Kilometers Driven (km)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240238" y="5229413"/>
            <a:ext cx="2639203" cy="544180"/>
          </a:xfrm>
          <a:prstGeom prst="line">
            <a:avLst/>
          </a:prstGeom>
          <a:ln w="28575" cap="flat">
            <a:solidFill>
              <a:srgbClr val="F8F8F8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7959691" y="1119907"/>
            <a:ext cx="7469234" cy="2372160"/>
            <a:chOff x="0" y="0"/>
            <a:chExt cx="1528843" cy="48554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28843" cy="485547"/>
            </a:xfrm>
            <a:custGeom>
              <a:avLst/>
              <a:gdLst/>
              <a:ahLst/>
              <a:cxnLst/>
              <a:rect l="l" t="t" r="r" b="b"/>
              <a:pathLst>
                <a:path w="1528843" h="485547">
                  <a:moveTo>
                    <a:pt x="103651" y="0"/>
                  </a:moveTo>
                  <a:lnTo>
                    <a:pt x="1425192" y="0"/>
                  </a:lnTo>
                  <a:cubicBezTo>
                    <a:pt x="1482437" y="0"/>
                    <a:pt x="1528843" y="46406"/>
                    <a:pt x="1528843" y="103651"/>
                  </a:cubicBezTo>
                  <a:lnTo>
                    <a:pt x="1528843" y="381896"/>
                  </a:lnTo>
                  <a:cubicBezTo>
                    <a:pt x="1528843" y="439140"/>
                    <a:pt x="1482437" y="485547"/>
                    <a:pt x="1425192" y="485547"/>
                  </a:cubicBezTo>
                  <a:lnTo>
                    <a:pt x="103651" y="485547"/>
                  </a:lnTo>
                  <a:cubicBezTo>
                    <a:pt x="46406" y="485547"/>
                    <a:pt x="0" y="439140"/>
                    <a:pt x="0" y="381896"/>
                  </a:cubicBezTo>
                  <a:lnTo>
                    <a:pt x="0" y="103651"/>
                  </a:lnTo>
                  <a:cubicBezTo>
                    <a:pt x="0" y="46406"/>
                    <a:pt x="46406" y="0"/>
                    <a:pt x="103651" y="0"/>
                  </a:cubicBezTo>
                  <a:close/>
                </a:path>
              </a:pathLst>
            </a:custGeom>
            <a:solidFill>
              <a:srgbClr val="1178B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1528843" cy="542697"/>
            </a:xfrm>
            <a:prstGeom prst="rect">
              <a:avLst/>
            </a:prstGeom>
          </p:spPr>
          <p:txBody>
            <a:bodyPr lIns="47086" tIns="47086" rIns="47086" bIns="47086" rtlCol="0" anchor="ctr"/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7795346" y="1028700"/>
            <a:ext cx="2587039" cy="2583806"/>
          </a:xfrm>
          <a:custGeom>
            <a:avLst/>
            <a:gdLst/>
            <a:ahLst/>
            <a:cxnLst/>
            <a:rect l="l" t="t" r="r" b="b"/>
            <a:pathLst>
              <a:path w="2587039" h="2583806">
                <a:moveTo>
                  <a:pt x="0" y="0"/>
                </a:moveTo>
                <a:lnTo>
                  <a:pt x="2587039" y="0"/>
                </a:lnTo>
                <a:lnTo>
                  <a:pt x="2587039" y="2583806"/>
                </a:lnTo>
                <a:lnTo>
                  <a:pt x="0" y="25838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8071751" y="1298009"/>
            <a:ext cx="1986353" cy="1986353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47086" tIns="47086" rIns="47086" bIns="47086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8231362" y="1630430"/>
            <a:ext cx="1715007" cy="1156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7"/>
              </a:lnSpc>
              <a:spcBef>
                <a:spcPct val="0"/>
              </a:spcBef>
            </a:pPr>
            <a:r>
              <a:rPr lang="en-US" sz="3169" b="1">
                <a:solidFill>
                  <a:srgbClr val="3A6AD6"/>
                </a:solidFill>
                <a:latin typeface="Poppins Bold"/>
                <a:ea typeface="Poppins Bold"/>
                <a:cs typeface="Poppins Bold"/>
                <a:sym typeface="Poppins Bold"/>
              </a:rPr>
              <a:t>For Buyers: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8231362" y="5019083"/>
            <a:ext cx="218342" cy="21834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A6AD6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47086" tIns="47086" rIns="47086" bIns="47086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9941254" y="1555760"/>
            <a:ext cx="5337920" cy="17286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7829" lvl="1" indent="-263914" algn="l">
              <a:lnSpc>
                <a:spcPts val="3422"/>
              </a:lnSpc>
              <a:buFont typeface="Arial"/>
              <a:buChar char="•"/>
            </a:pPr>
            <a:r>
              <a:rPr lang="en-US" sz="244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Avoid overpaying for used cars.</a:t>
            </a:r>
          </a:p>
          <a:p>
            <a:pPr marL="527829" lvl="1" indent="-263914" algn="l">
              <a:lnSpc>
                <a:spcPts val="3422"/>
              </a:lnSpc>
              <a:buFont typeface="Arial"/>
              <a:buChar char="•"/>
            </a:pPr>
            <a:r>
              <a:rPr lang="en-US" sz="244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Compare prices across brands/age/km combinations. </a:t>
            </a:r>
          </a:p>
          <a:p>
            <a:pPr algn="l">
              <a:lnSpc>
                <a:spcPts val="3422"/>
              </a:lnSpc>
              <a:spcBef>
                <a:spcPct val="0"/>
              </a:spcBef>
            </a:pPr>
            <a:endParaRPr lang="en-US" sz="2444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5" name="Group 15"/>
          <p:cNvGrpSpPr/>
          <p:nvPr/>
        </p:nvGrpSpPr>
        <p:grpSpPr>
          <a:xfrm>
            <a:off x="16096771" y="5237425"/>
            <a:ext cx="218342" cy="218342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A6AD6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47086" tIns="47086" rIns="47086" bIns="47086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7674380" y="8710688"/>
            <a:ext cx="442747" cy="257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57"/>
              </a:lnSpc>
              <a:spcBef>
                <a:spcPct val="0"/>
              </a:spcBef>
            </a:pPr>
            <a:r>
              <a:rPr lang="en-US" sz="146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02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672639" y="2632142"/>
            <a:ext cx="5408312" cy="5408312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1196024" y="3232909"/>
            <a:ext cx="4646645" cy="4640837"/>
          </a:xfrm>
          <a:custGeom>
            <a:avLst/>
            <a:gdLst/>
            <a:ahLst/>
            <a:cxnLst/>
            <a:rect l="l" t="t" r="r" b="b"/>
            <a:pathLst>
              <a:path w="4646645" h="4640837">
                <a:moveTo>
                  <a:pt x="0" y="0"/>
                </a:moveTo>
                <a:lnTo>
                  <a:pt x="4646645" y="0"/>
                </a:lnTo>
                <a:lnTo>
                  <a:pt x="4646645" y="4640837"/>
                </a:lnTo>
                <a:lnTo>
                  <a:pt x="0" y="46408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23" name="Group 23"/>
          <p:cNvGrpSpPr/>
          <p:nvPr/>
        </p:nvGrpSpPr>
        <p:grpSpPr>
          <a:xfrm>
            <a:off x="1087689" y="3047192"/>
            <a:ext cx="4578212" cy="4578212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6" name="Freeform 26"/>
          <p:cNvSpPr/>
          <p:nvPr/>
        </p:nvSpPr>
        <p:spPr>
          <a:xfrm>
            <a:off x="2925534" y="4176907"/>
            <a:ext cx="902522" cy="902522"/>
          </a:xfrm>
          <a:custGeom>
            <a:avLst/>
            <a:gdLst/>
            <a:ahLst/>
            <a:cxnLst/>
            <a:rect l="l" t="t" r="r" b="b"/>
            <a:pathLst>
              <a:path w="902522" h="902522">
                <a:moveTo>
                  <a:pt x="0" y="0"/>
                </a:moveTo>
                <a:lnTo>
                  <a:pt x="902522" y="0"/>
                </a:lnTo>
                <a:lnTo>
                  <a:pt x="902522" y="902522"/>
                </a:lnTo>
                <a:lnTo>
                  <a:pt x="0" y="9025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7" name="TextBox 27"/>
          <p:cNvSpPr txBox="1"/>
          <p:nvPr/>
        </p:nvSpPr>
        <p:spPr>
          <a:xfrm>
            <a:off x="1946577" y="5413271"/>
            <a:ext cx="3145538" cy="92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1">
                <a:solidFill>
                  <a:srgbClr val="02CD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Use Case: 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9319768" y="4145900"/>
            <a:ext cx="7469234" cy="2372160"/>
            <a:chOff x="0" y="0"/>
            <a:chExt cx="1528843" cy="485547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528843" cy="485547"/>
            </a:xfrm>
            <a:custGeom>
              <a:avLst/>
              <a:gdLst/>
              <a:ahLst/>
              <a:cxnLst/>
              <a:rect l="l" t="t" r="r" b="b"/>
              <a:pathLst>
                <a:path w="1528843" h="485547">
                  <a:moveTo>
                    <a:pt x="103651" y="0"/>
                  </a:moveTo>
                  <a:lnTo>
                    <a:pt x="1425192" y="0"/>
                  </a:lnTo>
                  <a:cubicBezTo>
                    <a:pt x="1482437" y="0"/>
                    <a:pt x="1528843" y="46406"/>
                    <a:pt x="1528843" y="103651"/>
                  </a:cubicBezTo>
                  <a:lnTo>
                    <a:pt x="1528843" y="381896"/>
                  </a:lnTo>
                  <a:cubicBezTo>
                    <a:pt x="1528843" y="439140"/>
                    <a:pt x="1482437" y="485547"/>
                    <a:pt x="1425192" y="485547"/>
                  </a:cubicBezTo>
                  <a:lnTo>
                    <a:pt x="103651" y="485547"/>
                  </a:lnTo>
                  <a:cubicBezTo>
                    <a:pt x="46406" y="485547"/>
                    <a:pt x="0" y="439140"/>
                    <a:pt x="0" y="381896"/>
                  </a:cubicBezTo>
                  <a:lnTo>
                    <a:pt x="0" y="103651"/>
                  </a:lnTo>
                  <a:cubicBezTo>
                    <a:pt x="0" y="46406"/>
                    <a:pt x="46406" y="0"/>
                    <a:pt x="103651" y="0"/>
                  </a:cubicBezTo>
                  <a:close/>
                </a:path>
              </a:pathLst>
            </a:custGeom>
            <a:solidFill>
              <a:srgbClr val="1178BE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-57150"/>
              <a:ext cx="1528843" cy="542697"/>
            </a:xfrm>
            <a:prstGeom prst="rect">
              <a:avLst/>
            </a:prstGeom>
          </p:spPr>
          <p:txBody>
            <a:bodyPr lIns="47086" tIns="47086" rIns="47086" bIns="47086" rtlCol="0" anchor="ctr"/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sp>
        <p:nvSpPr>
          <p:cNvPr id="31" name="Freeform 31"/>
          <p:cNvSpPr/>
          <p:nvPr/>
        </p:nvSpPr>
        <p:spPr>
          <a:xfrm>
            <a:off x="9155423" y="4054693"/>
            <a:ext cx="2587039" cy="2583806"/>
          </a:xfrm>
          <a:custGeom>
            <a:avLst/>
            <a:gdLst/>
            <a:ahLst/>
            <a:cxnLst/>
            <a:rect l="l" t="t" r="r" b="b"/>
            <a:pathLst>
              <a:path w="2587039" h="2583806">
                <a:moveTo>
                  <a:pt x="0" y="0"/>
                </a:moveTo>
                <a:lnTo>
                  <a:pt x="2587039" y="0"/>
                </a:lnTo>
                <a:lnTo>
                  <a:pt x="2587039" y="2583806"/>
                </a:lnTo>
                <a:lnTo>
                  <a:pt x="0" y="25838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2" name="Group 32"/>
          <p:cNvGrpSpPr/>
          <p:nvPr/>
        </p:nvGrpSpPr>
        <p:grpSpPr>
          <a:xfrm>
            <a:off x="9431828" y="4324002"/>
            <a:ext cx="1986353" cy="1986353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4" name="TextBox 3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47086" tIns="47086" rIns="47086" bIns="47086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9591439" y="4656423"/>
            <a:ext cx="1715007" cy="11567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7"/>
              </a:lnSpc>
              <a:spcBef>
                <a:spcPct val="0"/>
              </a:spcBef>
            </a:pPr>
            <a:r>
              <a:rPr lang="en-US" sz="3169" b="1">
                <a:solidFill>
                  <a:srgbClr val="3A6AD6"/>
                </a:solidFill>
                <a:latin typeface="Poppins Bold"/>
                <a:ea typeface="Poppins Bold"/>
                <a:cs typeface="Poppins Bold"/>
                <a:sym typeface="Poppins Bold"/>
              </a:rPr>
              <a:t>For Sellers:</a:t>
            </a:r>
          </a:p>
        </p:txBody>
      </p:sp>
      <p:grpSp>
        <p:nvGrpSpPr>
          <p:cNvPr id="36" name="Group 36"/>
          <p:cNvGrpSpPr/>
          <p:nvPr/>
        </p:nvGrpSpPr>
        <p:grpSpPr>
          <a:xfrm>
            <a:off x="7328787" y="2142515"/>
            <a:ext cx="218342" cy="218342"/>
            <a:chOff x="0" y="0"/>
            <a:chExt cx="812800" cy="8128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A6AD6"/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47086" tIns="47086" rIns="47086" bIns="47086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9" name="TextBox 39"/>
          <p:cNvSpPr txBox="1"/>
          <p:nvPr/>
        </p:nvSpPr>
        <p:spPr>
          <a:xfrm>
            <a:off x="11301332" y="4581753"/>
            <a:ext cx="5337920" cy="17286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7829" lvl="1" indent="-263914" algn="l">
              <a:lnSpc>
                <a:spcPts val="3422"/>
              </a:lnSpc>
              <a:buFont typeface="Arial"/>
              <a:buChar char="•"/>
            </a:pPr>
            <a:r>
              <a:rPr lang="en-US" sz="244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Set competitive resale prices.</a:t>
            </a:r>
          </a:p>
          <a:p>
            <a:pPr marL="527829" lvl="1" indent="-263914" algn="l">
              <a:lnSpc>
                <a:spcPts val="3422"/>
              </a:lnSpc>
              <a:buFont typeface="Arial"/>
              <a:buChar char="•"/>
            </a:pPr>
            <a:r>
              <a:rPr lang="en-US" sz="244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Negotiate better deals using data-backed insights.</a:t>
            </a:r>
          </a:p>
          <a:p>
            <a:pPr algn="l">
              <a:lnSpc>
                <a:spcPts val="3422"/>
              </a:lnSpc>
              <a:spcBef>
                <a:spcPct val="0"/>
              </a:spcBef>
            </a:pPr>
            <a:endParaRPr lang="en-US" sz="2444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" name="AutoShape 40"/>
          <p:cNvSpPr/>
          <p:nvPr/>
        </p:nvSpPr>
        <p:spPr>
          <a:xfrm>
            <a:off x="10424364" y="8251369"/>
            <a:ext cx="2639203" cy="544180"/>
          </a:xfrm>
          <a:prstGeom prst="line">
            <a:avLst/>
          </a:prstGeom>
          <a:ln w="28575" cap="flat">
            <a:solidFill>
              <a:srgbClr val="F8F8F8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1" name="Group 41"/>
          <p:cNvGrpSpPr/>
          <p:nvPr/>
        </p:nvGrpSpPr>
        <p:grpSpPr>
          <a:xfrm>
            <a:off x="7415488" y="8041038"/>
            <a:ext cx="218342" cy="218342"/>
            <a:chOff x="0" y="0"/>
            <a:chExt cx="812800" cy="812800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A6AD6"/>
            </a:solidFill>
          </p:spPr>
        </p:sp>
        <p:sp>
          <p:nvSpPr>
            <p:cNvPr id="43" name="TextBox 4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47086" tIns="47086" rIns="47086" bIns="47086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8503894" y="7167856"/>
            <a:ext cx="7702047" cy="2372160"/>
            <a:chOff x="0" y="0"/>
            <a:chExt cx="1576497" cy="485547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1576497" cy="485547"/>
            </a:xfrm>
            <a:custGeom>
              <a:avLst/>
              <a:gdLst/>
              <a:ahLst/>
              <a:cxnLst/>
              <a:rect l="l" t="t" r="r" b="b"/>
              <a:pathLst>
                <a:path w="1576497" h="485547">
                  <a:moveTo>
                    <a:pt x="100518" y="0"/>
                  </a:moveTo>
                  <a:lnTo>
                    <a:pt x="1475979" y="0"/>
                  </a:lnTo>
                  <a:cubicBezTo>
                    <a:pt x="1531493" y="0"/>
                    <a:pt x="1576497" y="45003"/>
                    <a:pt x="1576497" y="100518"/>
                  </a:cubicBezTo>
                  <a:lnTo>
                    <a:pt x="1576497" y="385029"/>
                  </a:lnTo>
                  <a:cubicBezTo>
                    <a:pt x="1576497" y="440543"/>
                    <a:pt x="1531493" y="485547"/>
                    <a:pt x="1475979" y="485547"/>
                  </a:cubicBezTo>
                  <a:lnTo>
                    <a:pt x="100518" y="485547"/>
                  </a:lnTo>
                  <a:cubicBezTo>
                    <a:pt x="45003" y="485547"/>
                    <a:pt x="0" y="440543"/>
                    <a:pt x="0" y="385029"/>
                  </a:cubicBezTo>
                  <a:lnTo>
                    <a:pt x="0" y="100518"/>
                  </a:lnTo>
                  <a:cubicBezTo>
                    <a:pt x="0" y="45003"/>
                    <a:pt x="45003" y="0"/>
                    <a:pt x="100518" y="0"/>
                  </a:cubicBezTo>
                  <a:close/>
                </a:path>
              </a:pathLst>
            </a:custGeom>
            <a:solidFill>
              <a:srgbClr val="1178BE"/>
            </a:solidFill>
          </p:spPr>
        </p:sp>
        <p:sp>
          <p:nvSpPr>
            <p:cNvPr id="46" name="TextBox 46"/>
            <p:cNvSpPr txBox="1"/>
            <p:nvPr/>
          </p:nvSpPr>
          <p:spPr>
            <a:xfrm>
              <a:off x="0" y="-57150"/>
              <a:ext cx="1576497" cy="542697"/>
            </a:xfrm>
            <a:prstGeom prst="rect">
              <a:avLst/>
            </a:prstGeom>
          </p:spPr>
          <p:txBody>
            <a:bodyPr lIns="47086" tIns="47086" rIns="47086" bIns="47086" rtlCol="0" anchor="ctr"/>
            <a:lstStyle/>
            <a:p>
              <a:pPr algn="ctr">
                <a:lnSpc>
                  <a:spcPts val="3919"/>
                </a:lnSpc>
              </a:pPr>
              <a:endParaRPr/>
            </a:p>
          </p:txBody>
        </p:sp>
      </p:grpSp>
      <p:sp>
        <p:nvSpPr>
          <p:cNvPr id="47" name="Freeform 47"/>
          <p:cNvSpPr/>
          <p:nvPr/>
        </p:nvSpPr>
        <p:spPr>
          <a:xfrm>
            <a:off x="8231362" y="7076649"/>
            <a:ext cx="2695226" cy="2583806"/>
          </a:xfrm>
          <a:custGeom>
            <a:avLst/>
            <a:gdLst/>
            <a:ahLst/>
            <a:cxnLst/>
            <a:rect l="l" t="t" r="r" b="b"/>
            <a:pathLst>
              <a:path w="2695226" h="2583806">
                <a:moveTo>
                  <a:pt x="0" y="0"/>
                </a:moveTo>
                <a:lnTo>
                  <a:pt x="2695226" y="0"/>
                </a:lnTo>
                <a:lnTo>
                  <a:pt x="2695226" y="2583805"/>
                </a:lnTo>
                <a:lnTo>
                  <a:pt x="0" y="25838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090" b="-2090"/>
            </a:stretch>
          </a:blipFill>
        </p:spPr>
      </p:sp>
      <p:grpSp>
        <p:nvGrpSpPr>
          <p:cNvPr id="48" name="Group 48"/>
          <p:cNvGrpSpPr/>
          <p:nvPr/>
        </p:nvGrpSpPr>
        <p:grpSpPr>
          <a:xfrm>
            <a:off x="8615954" y="7345958"/>
            <a:ext cx="1986353" cy="1986353"/>
            <a:chOff x="0" y="0"/>
            <a:chExt cx="812800" cy="812800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0" name="TextBox 5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47086" tIns="47086" rIns="47086" bIns="47086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1" name="TextBox 51"/>
          <p:cNvSpPr txBox="1"/>
          <p:nvPr/>
        </p:nvSpPr>
        <p:spPr>
          <a:xfrm>
            <a:off x="8751627" y="7600524"/>
            <a:ext cx="1715007" cy="1563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7"/>
              </a:lnSpc>
              <a:spcBef>
                <a:spcPct val="0"/>
              </a:spcBef>
            </a:pPr>
            <a:r>
              <a:rPr lang="en-US" sz="2869" b="1">
                <a:solidFill>
                  <a:srgbClr val="3A6AD6"/>
                </a:solidFill>
                <a:latin typeface="Poppins Bold"/>
                <a:ea typeface="Poppins Bold"/>
                <a:cs typeface="Poppins Bold"/>
                <a:sym typeface="Poppins Bold"/>
              </a:rPr>
              <a:t>For Businesses: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0478868" y="7276674"/>
            <a:ext cx="5337920" cy="23295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7829" lvl="1" indent="-263914" algn="l">
              <a:lnSpc>
                <a:spcPts val="3422"/>
              </a:lnSpc>
              <a:buFont typeface="Arial"/>
              <a:buChar char="•"/>
            </a:pPr>
            <a:r>
              <a:rPr lang="en-US" sz="244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Used car dealerships can automate pricing.</a:t>
            </a:r>
          </a:p>
          <a:p>
            <a:pPr marL="527829" lvl="1" indent="-263914" algn="l">
              <a:lnSpc>
                <a:spcPts val="3422"/>
              </a:lnSpc>
              <a:buFont typeface="Arial"/>
              <a:buChar char="•"/>
            </a:pPr>
            <a:r>
              <a:rPr lang="en-US" sz="244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Online platforms (e.g., OLX, Spinny) can integrate this model for price suggestions.</a:t>
            </a:r>
          </a:p>
          <a:p>
            <a:pPr algn="l">
              <a:lnSpc>
                <a:spcPts val="1042"/>
              </a:lnSpc>
              <a:spcBef>
                <a:spcPct val="0"/>
              </a:spcBef>
            </a:pPr>
            <a:endParaRPr lang="en-US" sz="2444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53" name="Group 53"/>
          <p:cNvGrpSpPr/>
          <p:nvPr/>
        </p:nvGrpSpPr>
        <p:grpSpPr>
          <a:xfrm>
            <a:off x="17749838" y="7527480"/>
            <a:ext cx="47625" cy="1740345"/>
            <a:chOff x="0" y="0"/>
            <a:chExt cx="12543" cy="458362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55" name="TextBox 55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17259300" y="0"/>
            <a:ext cx="1028700" cy="1028700"/>
            <a:chOff x="0" y="0"/>
            <a:chExt cx="270933" cy="270933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58" name="TextBox 58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9" name="Group 59"/>
          <p:cNvGrpSpPr/>
          <p:nvPr/>
        </p:nvGrpSpPr>
        <p:grpSpPr>
          <a:xfrm>
            <a:off x="17259300" y="9258300"/>
            <a:ext cx="1028700" cy="1028700"/>
            <a:chOff x="0" y="0"/>
            <a:chExt cx="270933" cy="270933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61" name="TextBox 61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674380" y="8710688"/>
            <a:ext cx="442747" cy="2579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57"/>
              </a:lnSpc>
              <a:spcBef>
                <a:spcPct val="0"/>
              </a:spcBef>
            </a:pPr>
            <a:r>
              <a:rPr lang="en-US" sz="146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02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7749838" y="7527480"/>
            <a:ext cx="47625" cy="1740345"/>
            <a:chOff x="0" y="0"/>
            <a:chExt cx="12543" cy="45836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259300" y="0"/>
            <a:ext cx="1028700" cy="1028700"/>
            <a:chOff x="0" y="0"/>
            <a:chExt cx="270933" cy="2709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259300" y="9258300"/>
            <a:ext cx="1028700" cy="1028700"/>
            <a:chOff x="0" y="0"/>
            <a:chExt cx="270933" cy="2709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aphicFrame>
        <p:nvGraphicFramePr>
          <p:cNvPr id="12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0579555"/>
              </p:ext>
            </p:extLst>
          </p:nvPr>
        </p:nvGraphicFramePr>
        <p:xfrm>
          <a:off x="1028700" y="2647312"/>
          <a:ext cx="15888017" cy="4005016"/>
        </p:xfrm>
        <a:graphic>
          <a:graphicData uri="http://schemas.openxmlformats.org/drawingml/2006/table">
            <a:tbl>
              <a:tblPr/>
              <a:tblGrid>
                <a:gridCol w="21278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736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932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9322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92277">
                <a:tc>
                  <a:txBody>
                    <a:bodyPr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1" dirty="0">
                          <a:solidFill>
                            <a:srgbClr val="466DA5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Column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1">
                          <a:solidFill>
                            <a:srgbClr val="466DA5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Description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1">
                          <a:solidFill>
                            <a:srgbClr val="466DA5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Data Type	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1" dirty="0">
                          <a:solidFill>
                            <a:srgbClr val="466DA5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Range/Values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70913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dirty="0" err="1">
                          <a:solidFill>
                            <a:srgbClr val="466DA5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car_name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dirty="0">
                          <a:solidFill>
                            <a:srgbClr val="466DA5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Brand of the car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dirty="0">
                          <a:solidFill>
                            <a:srgbClr val="466DA5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Categorical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dirty="0">
                          <a:solidFill>
                            <a:srgbClr val="466DA5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Maruti, Tata, Mahindra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0913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dirty="0" err="1">
                          <a:solidFill>
                            <a:srgbClr val="466DA5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age_years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466DA5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Age of the car (in years)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466DA5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Numerical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466DA5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1–10 years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0913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dirty="0" err="1">
                          <a:solidFill>
                            <a:srgbClr val="466DA5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kms_driven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dirty="0">
                          <a:solidFill>
                            <a:srgbClr val="466DA5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Total kilometers driven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dirty="0">
                          <a:solidFill>
                            <a:srgbClr val="466DA5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Numerical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dirty="0">
                          <a:solidFill>
                            <a:srgbClr val="466DA5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5,000–100,000 km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2379468"/>
              </p:ext>
            </p:extLst>
          </p:nvPr>
        </p:nvGraphicFramePr>
        <p:xfrm>
          <a:off x="1028700" y="7649366"/>
          <a:ext cx="15913699" cy="1996567"/>
        </p:xfrm>
        <a:graphic>
          <a:graphicData uri="http://schemas.openxmlformats.org/drawingml/2006/table">
            <a:tbl>
              <a:tblPr/>
              <a:tblGrid>
                <a:gridCol w="20968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246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716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205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48712">
                <a:tc>
                  <a:txBody>
                    <a:bodyPr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1" dirty="0">
                          <a:solidFill>
                            <a:srgbClr val="466DA5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Column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1" dirty="0">
                          <a:solidFill>
                            <a:srgbClr val="466DA5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Description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1" dirty="0">
                          <a:solidFill>
                            <a:srgbClr val="466DA5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Data Type	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 b="1">
                          <a:solidFill>
                            <a:srgbClr val="466DA5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Range/Values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47855"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dirty="0">
                          <a:solidFill>
                            <a:srgbClr val="466DA5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price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466DA5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Resale price of the car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dirty="0">
                          <a:solidFill>
                            <a:srgbClr val="466DA5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Numerical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dirty="0">
                          <a:solidFill>
                            <a:srgbClr val="466DA5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₹70,000–₹5,00,000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4" name="TextBox 14"/>
          <p:cNvSpPr txBox="1"/>
          <p:nvPr/>
        </p:nvSpPr>
        <p:spPr>
          <a:xfrm>
            <a:off x="1028700" y="830175"/>
            <a:ext cx="7726453" cy="92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1">
                <a:solidFill>
                  <a:srgbClr val="02CD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Dataset Summary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69363" y="1913369"/>
            <a:ext cx="3650237" cy="5007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🔹 Input  Features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89912" y="7013130"/>
            <a:ext cx="6090865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🔸 Target (Dependent Variable)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749838" y="7527480"/>
            <a:ext cx="47625" cy="1740345"/>
            <a:chOff x="0" y="0"/>
            <a:chExt cx="12543" cy="458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259300" y="0"/>
            <a:ext cx="1028700" cy="1028700"/>
            <a:chOff x="0" y="0"/>
            <a:chExt cx="270933" cy="2709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259300" y="9258300"/>
            <a:ext cx="1028700" cy="1028700"/>
            <a:chOff x="0" y="0"/>
            <a:chExt cx="270933" cy="2709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3512292" y="1389544"/>
            <a:ext cx="11654988" cy="8724385"/>
          </a:xfrm>
          <a:custGeom>
            <a:avLst/>
            <a:gdLst/>
            <a:ahLst/>
            <a:cxnLst/>
            <a:rect l="l" t="t" r="r" b="b"/>
            <a:pathLst>
              <a:path w="11654988" h="8724385">
                <a:moveTo>
                  <a:pt x="0" y="0"/>
                </a:moveTo>
                <a:lnTo>
                  <a:pt x="11654988" y="0"/>
                </a:lnTo>
                <a:lnTo>
                  <a:pt x="11654988" y="8724385"/>
                </a:lnTo>
                <a:lnTo>
                  <a:pt x="0" y="8724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8" t="-2902" r="-3523"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775586" y="601662"/>
            <a:ext cx="6502184" cy="92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1">
                <a:solidFill>
                  <a:srgbClr val="02CD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Dataset Visualization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749838" y="7527480"/>
            <a:ext cx="47625" cy="1740345"/>
            <a:chOff x="0" y="0"/>
            <a:chExt cx="12543" cy="458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259300" y="0"/>
            <a:ext cx="1028700" cy="1028700"/>
            <a:chOff x="0" y="0"/>
            <a:chExt cx="270933" cy="2709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259300" y="9258300"/>
            <a:ext cx="1028700" cy="1028700"/>
            <a:chOff x="0" y="0"/>
            <a:chExt cx="270933" cy="2709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200790" y="2201474"/>
            <a:ext cx="8596673" cy="5753721"/>
            <a:chOff x="0" y="0"/>
            <a:chExt cx="11462230" cy="7671628"/>
          </a:xfrm>
        </p:grpSpPr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2"/>
            <a:srcRect t="238" b="238"/>
            <a:stretch>
              <a:fillRect/>
            </a:stretch>
          </p:blipFill>
          <p:spPr>
            <a:xfrm>
              <a:off x="0" y="0"/>
              <a:ext cx="11462230" cy="7671628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221782" y="2201474"/>
            <a:ext cx="8502150" cy="5673319"/>
            <a:chOff x="0" y="0"/>
            <a:chExt cx="11336200" cy="7564425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/>
            <a:srcRect l="639" r="639"/>
            <a:stretch>
              <a:fillRect/>
            </a:stretch>
          </p:blipFill>
          <p:spPr>
            <a:xfrm>
              <a:off x="0" y="0"/>
              <a:ext cx="11336200" cy="7564425"/>
            </a:xfrm>
            <a:prstGeom prst="rect">
              <a:avLst/>
            </a:prstGeom>
          </p:spPr>
        </p:pic>
      </p:grpSp>
      <p:sp>
        <p:nvSpPr>
          <p:cNvPr id="15" name="TextBox 15"/>
          <p:cNvSpPr txBox="1"/>
          <p:nvPr/>
        </p:nvSpPr>
        <p:spPr>
          <a:xfrm>
            <a:off x="1028700" y="644207"/>
            <a:ext cx="14830944" cy="826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80"/>
              </a:lnSpc>
            </a:pPr>
            <a:r>
              <a:rPr lang="en-US" sz="5800" b="1">
                <a:solidFill>
                  <a:srgbClr val="02CD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Visualizing Regression Line: Price vs Kilometers Driven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15188" y="8612296"/>
            <a:ext cx="7729903" cy="3727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Price vs Kilometers Driven (Polynomial Fit Degree 3)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683239" y="8612296"/>
            <a:ext cx="7898718" cy="3727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Price vs Kilometers Driven using KNN Regression (k = √n)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749838" y="7527480"/>
            <a:ext cx="47625" cy="1740345"/>
            <a:chOff x="0" y="0"/>
            <a:chExt cx="12543" cy="458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259300" y="0"/>
            <a:ext cx="1028700" cy="1028700"/>
            <a:chOff x="0" y="0"/>
            <a:chExt cx="270933" cy="2709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259300" y="9258300"/>
            <a:ext cx="1028700" cy="1028700"/>
            <a:chOff x="0" y="0"/>
            <a:chExt cx="270933" cy="2709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306757" y="2527082"/>
            <a:ext cx="5619408" cy="2882300"/>
            <a:chOff x="0" y="0"/>
            <a:chExt cx="7492544" cy="3843066"/>
          </a:xfrm>
        </p:grpSpPr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2"/>
            <a:srcRect t="1962" b="1962"/>
            <a:stretch>
              <a:fillRect/>
            </a:stretch>
          </p:blipFill>
          <p:spPr>
            <a:xfrm>
              <a:off x="0" y="0"/>
              <a:ext cx="7492544" cy="3843066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6101683" y="2507197"/>
            <a:ext cx="5790060" cy="2902184"/>
            <a:chOff x="0" y="0"/>
            <a:chExt cx="7720080" cy="3869579"/>
          </a:xfrm>
        </p:grpSpPr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/>
            <a:srcRect l="123" r="123"/>
            <a:stretch>
              <a:fillRect/>
            </a:stretch>
          </p:blipFill>
          <p:spPr>
            <a:xfrm>
              <a:off x="0" y="0"/>
              <a:ext cx="7720080" cy="3869579"/>
            </a:xfrm>
            <a:prstGeom prst="rect">
              <a:avLst/>
            </a:prstGeom>
          </p:spPr>
        </p:pic>
      </p:grpSp>
      <p:grpSp>
        <p:nvGrpSpPr>
          <p:cNvPr id="15" name="Group 15"/>
          <p:cNvGrpSpPr/>
          <p:nvPr/>
        </p:nvGrpSpPr>
        <p:grpSpPr>
          <a:xfrm>
            <a:off x="12063192" y="2507197"/>
            <a:ext cx="5918051" cy="2902184"/>
            <a:chOff x="0" y="0"/>
            <a:chExt cx="7890735" cy="3869579"/>
          </a:xfrm>
        </p:grpSpPr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4"/>
            <a:srcRect l="82" r="82"/>
            <a:stretch>
              <a:fillRect/>
            </a:stretch>
          </p:blipFill>
          <p:spPr>
            <a:xfrm>
              <a:off x="0" y="0"/>
              <a:ext cx="7890735" cy="3869579"/>
            </a:xfrm>
            <a:prstGeom prst="rect">
              <a:avLst/>
            </a:prstGeom>
          </p:spPr>
        </p:pic>
      </p:grpSp>
      <p:sp>
        <p:nvSpPr>
          <p:cNvPr id="17" name="TextBox 17"/>
          <p:cNvSpPr txBox="1"/>
          <p:nvPr/>
        </p:nvSpPr>
        <p:spPr>
          <a:xfrm>
            <a:off x="1414905" y="5792378"/>
            <a:ext cx="3364506" cy="464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 b="1">
                <a:solidFill>
                  <a:srgbClr val="3A6AD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KNNR Regressor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22320" y="6428648"/>
            <a:ext cx="3996353" cy="2389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67" lvl="1" indent="-248284" algn="ctr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Achieved high accuracy with 96.43% training and 96.39% testing scores.</a:t>
            </a:r>
          </a:p>
          <a:p>
            <a:pPr marL="496567" lvl="1" indent="-248284" algn="ctr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Performs well but may not capture complex data patterns.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934579" y="5792377"/>
            <a:ext cx="4085662" cy="464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 b="1">
                <a:solidFill>
                  <a:srgbClr val="3A6AD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Decision Tree Regressor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744479" y="6428648"/>
            <a:ext cx="4042964" cy="1989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1" lvl="1" indent="-248285" algn="ctr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Perfect training score (100%) but slightly lower testing at 98.73%.</a:t>
            </a:r>
          </a:p>
          <a:p>
            <a:pPr marL="496571" lvl="1" indent="-248285" algn="ctr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Might be overfitting the data a little.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22320" y="1064928"/>
            <a:ext cx="16087282" cy="782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0"/>
              </a:lnSpc>
            </a:pPr>
            <a:r>
              <a:rPr lang="en-US" sz="5400" b="1">
                <a:solidFill>
                  <a:srgbClr val="02CD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🔍 Comparing KNN, Decision Tree &amp; Random Forest Regressors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788548" y="5792377"/>
            <a:ext cx="4711369" cy="464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 b="1">
                <a:solidFill>
                  <a:srgbClr val="3A6AD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Random Forest Regressor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981434" y="6428648"/>
            <a:ext cx="4042964" cy="2389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1" lvl="1" indent="-248285" algn="ctr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Very high accuracy on both training (99.61%) and testing (99.6%) data.</a:t>
            </a:r>
          </a:p>
          <a:p>
            <a:pPr marL="496571" lvl="1" indent="-248285" algn="ctr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Gives better generalization than a single decision tree.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7241420" y="5038334"/>
            <a:ext cx="1762643" cy="1762643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0" y="3175000"/>
                  </a:moveTo>
                  <a:cubicBezTo>
                    <a:pt x="0" y="4928870"/>
                    <a:pt x="1421130" y="6350000"/>
                    <a:pt x="3175000" y="6350000"/>
                  </a:cubicBezTo>
                  <a:lnTo>
                    <a:pt x="6350000" y="6350000"/>
                  </a:lnTo>
                  <a:lnTo>
                    <a:pt x="6350000" y="3175000"/>
                  </a:lnTo>
                  <a:cubicBezTo>
                    <a:pt x="6350000" y="1421130"/>
                    <a:pt x="4928870" y="0"/>
                    <a:pt x="3175000" y="0"/>
                  </a:cubicBezTo>
                  <a:cubicBezTo>
                    <a:pt x="1421130" y="0"/>
                    <a:pt x="0" y="1421130"/>
                    <a:pt x="0" y="3175000"/>
                  </a:cubicBezTo>
                  <a:close/>
                </a:path>
              </a:pathLst>
            </a:custGeom>
            <a:solidFill>
              <a:srgbClr val="BD9CFA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391160" y="364490"/>
              <a:ext cx="5619750" cy="5621020"/>
            </a:xfrm>
            <a:custGeom>
              <a:avLst/>
              <a:gdLst/>
              <a:ahLst/>
              <a:cxnLst/>
              <a:rect l="l" t="t" r="r" b="b"/>
              <a:pathLst>
                <a:path w="5619750" h="5621020">
                  <a:moveTo>
                    <a:pt x="2810510" y="0"/>
                  </a:moveTo>
                  <a:cubicBezTo>
                    <a:pt x="4362450" y="0"/>
                    <a:pt x="5619750" y="1258570"/>
                    <a:pt x="5619750" y="2810510"/>
                  </a:cubicBezTo>
                  <a:cubicBezTo>
                    <a:pt x="5619750" y="4362450"/>
                    <a:pt x="4361180" y="5621020"/>
                    <a:pt x="2810510" y="5621020"/>
                  </a:cubicBezTo>
                  <a:cubicBezTo>
                    <a:pt x="1258570" y="5621020"/>
                    <a:pt x="0" y="4362450"/>
                    <a:pt x="0" y="2810510"/>
                  </a:cubicBezTo>
                  <a:cubicBezTo>
                    <a:pt x="1270" y="1258570"/>
                    <a:pt x="1258570" y="0"/>
                    <a:pt x="2810510" y="0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 rot="-10800000">
            <a:off x="4131774" y="5408124"/>
            <a:ext cx="1762643" cy="1762643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6350000"/>
                  </a:moveTo>
                  <a:cubicBezTo>
                    <a:pt x="4928870" y="6350000"/>
                    <a:pt x="6350000" y="4928870"/>
                    <a:pt x="6350000" y="3175000"/>
                  </a:cubicBezTo>
                  <a:lnTo>
                    <a:pt x="6350000" y="0"/>
                  </a:lnTo>
                  <a:lnTo>
                    <a:pt x="3175000" y="0"/>
                  </a:lnTo>
                  <a:cubicBezTo>
                    <a:pt x="1421130" y="0"/>
                    <a:pt x="0" y="1421130"/>
                    <a:pt x="0" y="3175000"/>
                  </a:cubicBezTo>
                  <a:cubicBezTo>
                    <a:pt x="0" y="4928870"/>
                    <a:pt x="1421130" y="6350000"/>
                    <a:pt x="3175000" y="6350000"/>
                  </a:cubicBezTo>
                  <a:close/>
                </a:path>
              </a:pathLst>
            </a:custGeom>
            <a:solidFill>
              <a:srgbClr val="70CBED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227013" y="334588"/>
              <a:ext cx="5895974" cy="5627484"/>
            </a:xfrm>
            <a:custGeom>
              <a:avLst/>
              <a:gdLst/>
              <a:ahLst/>
              <a:cxnLst/>
              <a:rect l="l" t="t" r="r" b="b"/>
              <a:pathLst>
                <a:path w="5895974" h="5627484">
                  <a:moveTo>
                    <a:pt x="2947987" y="4502"/>
                  </a:moveTo>
                  <a:cubicBezTo>
                    <a:pt x="1941349" y="0"/>
                    <a:pt x="1009246" y="534452"/>
                    <a:pt x="504623" y="1405483"/>
                  </a:cubicBezTo>
                  <a:cubicBezTo>
                    <a:pt x="0" y="2276514"/>
                    <a:pt x="0" y="3350970"/>
                    <a:pt x="504623" y="4222001"/>
                  </a:cubicBezTo>
                  <a:cubicBezTo>
                    <a:pt x="1009246" y="5093033"/>
                    <a:pt x="1941349" y="5627484"/>
                    <a:pt x="2947987" y="5622982"/>
                  </a:cubicBezTo>
                  <a:cubicBezTo>
                    <a:pt x="3954625" y="5627484"/>
                    <a:pt x="4886728" y="5093033"/>
                    <a:pt x="5391351" y="4222001"/>
                  </a:cubicBezTo>
                  <a:cubicBezTo>
                    <a:pt x="5895974" y="3350970"/>
                    <a:pt x="5895974" y="2276514"/>
                    <a:pt x="5391351" y="1405483"/>
                  </a:cubicBezTo>
                  <a:cubicBezTo>
                    <a:pt x="4886728" y="534452"/>
                    <a:pt x="3954625" y="0"/>
                    <a:pt x="2947987" y="4502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 rot="-10800000">
            <a:off x="10291226" y="5038334"/>
            <a:ext cx="1762643" cy="1762643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6350000"/>
                  </a:moveTo>
                  <a:cubicBezTo>
                    <a:pt x="4928870" y="6350000"/>
                    <a:pt x="6350000" y="4928870"/>
                    <a:pt x="6350000" y="3175000"/>
                  </a:cubicBezTo>
                  <a:lnTo>
                    <a:pt x="6350000" y="0"/>
                  </a:lnTo>
                  <a:lnTo>
                    <a:pt x="3175000" y="0"/>
                  </a:lnTo>
                  <a:cubicBezTo>
                    <a:pt x="1421130" y="0"/>
                    <a:pt x="0" y="1421130"/>
                    <a:pt x="0" y="3175000"/>
                  </a:cubicBezTo>
                  <a:cubicBezTo>
                    <a:pt x="0" y="4928870"/>
                    <a:pt x="1421130" y="6350000"/>
                    <a:pt x="3175000" y="6350000"/>
                  </a:cubicBezTo>
                  <a:close/>
                </a:path>
              </a:pathLst>
            </a:custGeom>
            <a:solidFill>
              <a:srgbClr val="DCB07B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227013" y="334588"/>
              <a:ext cx="5895974" cy="5627484"/>
            </a:xfrm>
            <a:custGeom>
              <a:avLst/>
              <a:gdLst/>
              <a:ahLst/>
              <a:cxnLst/>
              <a:rect l="l" t="t" r="r" b="b"/>
              <a:pathLst>
                <a:path w="5895974" h="5627484">
                  <a:moveTo>
                    <a:pt x="2947987" y="4502"/>
                  </a:moveTo>
                  <a:cubicBezTo>
                    <a:pt x="1941349" y="0"/>
                    <a:pt x="1009246" y="534452"/>
                    <a:pt x="504623" y="1405483"/>
                  </a:cubicBezTo>
                  <a:cubicBezTo>
                    <a:pt x="0" y="2276514"/>
                    <a:pt x="0" y="3350970"/>
                    <a:pt x="504623" y="4222001"/>
                  </a:cubicBezTo>
                  <a:cubicBezTo>
                    <a:pt x="1009246" y="5093033"/>
                    <a:pt x="1941349" y="5627484"/>
                    <a:pt x="2947987" y="5622982"/>
                  </a:cubicBezTo>
                  <a:cubicBezTo>
                    <a:pt x="3954625" y="5627484"/>
                    <a:pt x="4886728" y="5093033"/>
                    <a:pt x="5391351" y="4222001"/>
                  </a:cubicBezTo>
                  <a:cubicBezTo>
                    <a:pt x="5895974" y="3350970"/>
                    <a:pt x="5895974" y="2276514"/>
                    <a:pt x="5391351" y="1405483"/>
                  </a:cubicBezTo>
                  <a:cubicBezTo>
                    <a:pt x="4886728" y="534452"/>
                    <a:pt x="3954625" y="0"/>
                    <a:pt x="2947987" y="4502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961526" y="7276230"/>
            <a:ext cx="1758827" cy="1758827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0" y="3175000"/>
                  </a:moveTo>
                  <a:cubicBezTo>
                    <a:pt x="0" y="4928870"/>
                    <a:pt x="1421130" y="6350000"/>
                    <a:pt x="3175000" y="6350000"/>
                  </a:cubicBezTo>
                  <a:lnTo>
                    <a:pt x="6350000" y="6350000"/>
                  </a:lnTo>
                  <a:lnTo>
                    <a:pt x="6350000" y="3175000"/>
                  </a:lnTo>
                  <a:cubicBezTo>
                    <a:pt x="6350000" y="1421130"/>
                    <a:pt x="4928870" y="0"/>
                    <a:pt x="3175000" y="0"/>
                  </a:cubicBezTo>
                  <a:cubicBezTo>
                    <a:pt x="1421130" y="0"/>
                    <a:pt x="0" y="1421130"/>
                    <a:pt x="0" y="3175000"/>
                  </a:cubicBezTo>
                  <a:close/>
                </a:path>
              </a:pathLst>
            </a:custGeom>
            <a:solidFill>
              <a:srgbClr val="6AD8BA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391160" y="364490"/>
              <a:ext cx="5619750" cy="5621020"/>
            </a:xfrm>
            <a:custGeom>
              <a:avLst/>
              <a:gdLst/>
              <a:ahLst/>
              <a:cxnLst/>
              <a:rect l="l" t="t" r="r" b="b"/>
              <a:pathLst>
                <a:path w="5619750" h="5621020">
                  <a:moveTo>
                    <a:pt x="2810510" y="0"/>
                  </a:moveTo>
                  <a:cubicBezTo>
                    <a:pt x="4362450" y="0"/>
                    <a:pt x="5619750" y="1258570"/>
                    <a:pt x="5619750" y="2810510"/>
                  </a:cubicBezTo>
                  <a:cubicBezTo>
                    <a:pt x="5619750" y="4362450"/>
                    <a:pt x="4361180" y="5621020"/>
                    <a:pt x="2810510" y="5621020"/>
                  </a:cubicBezTo>
                  <a:cubicBezTo>
                    <a:pt x="1258570" y="5621020"/>
                    <a:pt x="0" y="4362450"/>
                    <a:pt x="0" y="2810510"/>
                  </a:cubicBezTo>
                  <a:cubicBezTo>
                    <a:pt x="1270" y="1258570"/>
                    <a:pt x="1258570" y="0"/>
                    <a:pt x="2810510" y="0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4" name="Group 14"/>
          <p:cNvGrpSpPr/>
          <p:nvPr/>
        </p:nvGrpSpPr>
        <p:grpSpPr>
          <a:xfrm>
            <a:off x="263484" y="5655774"/>
            <a:ext cx="18024516" cy="9925737"/>
            <a:chOff x="0" y="0"/>
            <a:chExt cx="812800" cy="44759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447593"/>
            </a:xfrm>
            <a:custGeom>
              <a:avLst/>
              <a:gdLst/>
              <a:ahLst/>
              <a:cxnLst/>
              <a:rect l="l" t="t" r="r" b="b"/>
              <a:pathLst>
                <a:path w="812800" h="447593">
                  <a:moveTo>
                    <a:pt x="406400" y="0"/>
                  </a:moveTo>
                  <a:cubicBezTo>
                    <a:pt x="181951" y="0"/>
                    <a:pt x="0" y="100197"/>
                    <a:pt x="0" y="223796"/>
                  </a:cubicBezTo>
                  <a:cubicBezTo>
                    <a:pt x="0" y="347396"/>
                    <a:pt x="181951" y="447593"/>
                    <a:pt x="406400" y="447593"/>
                  </a:cubicBezTo>
                  <a:cubicBezTo>
                    <a:pt x="630849" y="447593"/>
                    <a:pt x="812800" y="347396"/>
                    <a:pt x="812800" y="223796"/>
                  </a:cubicBezTo>
                  <a:cubicBezTo>
                    <a:pt x="812800" y="100197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solidFill>
                <a:srgbClr val="E4E4E4"/>
              </a:soli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76200" y="3862"/>
              <a:ext cx="660400" cy="401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062729" y="7377433"/>
            <a:ext cx="1556422" cy="1556422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000000"/>
                  </a:solidFill>
                  <a:latin typeface="Aileron"/>
                  <a:ea typeface="Aileron"/>
                  <a:cs typeface="Aileron"/>
                  <a:sym typeface="Aileron"/>
                </a:rPr>
                <a:t>Selected Model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4223546" y="5509977"/>
            <a:ext cx="1566424" cy="1566424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Aileron"/>
                  <a:ea typeface="Aileron"/>
                  <a:cs typeface="Aileron"/>
                  <a:sym typeface="Aileron"/>
                </a:rPr>
                <a:t>Categorical Data Handling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7342842" y="5139756"/>
            <a:ext cx="1559798" cy="1559798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219"/>
                </a:lnSpc>
              </a:pPr>
              <a:r>
                <a:rPr lang="en-US" sz="2299">
                  <a:solidFill>
                    <a:srgbClr val="000000"/>
                  </a:solidFill>
                  <a:latin typeface="Aileron"/>
                  <a:ea typeface="Aileron"/>
                  <a:cs typeface="Aileron"/>
                  <a:sym typeface="Aileron"/>
                </a:rPr>
                <a:t>Reproducibility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0394366" y="5132700"/>
            <a:ext cx="1566424" cy="1566424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000000"/>
                  </a:solidFill>
                  <a:latin typeface="Aileron"/>
                  <a:ea typeface="Aileron"/>
                  <a:cs typeface="Aileron"/>
                  <a:sym typeface="Aileron"/>
                </a:rPr>
                <a:t>Feature Scaling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502064" y="2860181"/>
            <a:ext cx="677751" cy="677751"/>
            <a:chOff x="0" y="0"/>
            <a:chExt cx="178502" cy="178502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78502" cy="178502"/>
            </a:xfrm>
            <a:custGeom>
              <a:avLst/>
              <a:gdLst/>
              <a:ahLst/>
              <a:cxnLst/>
              <a:rect l="l" t="t" r="r" b="b"/>
              <a:pathLst>
                <a:path w="178502" h="178502">
                  <a:moveTo>
                    <a:pt x="0" y="0"/>
                  </a:moveTo>
                  <a:lnTo>
                    <a:pt x="178502" y="0"/>
                  </a:lnTo>
                  <a:lnTo>
                    <a:pt x="178502" y="178502"/>
                  </a:lnTo>
                  <a:lnTo>
                    <a:pt x="0" y="178502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178502" cy="2166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656300" y="3776056"/>
            <a:ext cx="2369280" cy="3328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39"/>
              </a:lnSpc>
              <a:spcBef>
                <a:spcPct val="0"/>
              </a:spcBef>
            </a:pPr>
            <a:r>
              <a:rPr lang="en-US" sz="2099" dirty="0" err="1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Choosed</a:t>
            </a:r>
            <a:r>
              <a:rPr lang="en-US" sz="2099" dirty="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Random Forest Regressor for its robustness, ability to handle categorical and numerical features, and high accuracy in prediction.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592885" y="3036178"/>
            <a:ext cx="4961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4559594" y="1949518"/>
            <a:ext cx="55553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3780301" y="2718264"/>
            <a:ext cx="2114116" cy="2585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Applied get_dummies() to convert them into numerical format using one-hot encoding</a:t>
            </a:r>
          </a:p>
        </p:txBody>
      </p:sp>
      <p:grpSp>
        <p:nvGrpSpPr>
          <p:cNvPr id="36" name="Group 36"/>
          <p:cNvGrpSpPr/>
          <p:nvPr/>
        </p:nvGrpSpPr>
        <p:grpSpPr>
          <a:xfrm>
            <a:off x="4457896" y="1773520"/>
            <a:ext cx="758926" cy="677751"/>
            <a:chOff x="0" y="0"/>
            <a:chExt cx="199882" cy="178502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99882" cy="178502"/>
            </a:xfrm>
            <a:custGeom>
              <a:avLst/>
              <a:gdLst/>
              <a:ahLst/>
              <a:cxnLst/>
              <a:rect l="l" t="t" r="r" b="b"/>
              <a:pathLst>
                <a:path w="199882" h="178502">
                  <a:moveTo>
                    <a:pt x="0" y="0"/>
                  </a:moveTo>
                  <a:lnTo>
                    <a:pt x="199882" y="0"/>
                  </a:lnTo>
                  <a:lnTo>
                    <a:pt x="199882" y="178502"/>
                  </a:lnTo>
                  <a:lnTo>
                    <a:pt x="0" y="178502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38" name="TextBox 38"/>
            <p:cNvSpPr txBox="1"/>
            <p:nvPr/>
          </p:nvSpPr>
          <p:spPr>
            <a:xfrm>
              <a:off x="0" y="-38100"/>
              <a:ext cx="199882" cy="2166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7783866" y="1960957"/>
            <a:ext cx="677751" cy="677751"/>
            <a:chOff x="0" y="0"/>
            <a:chExt cx="178502" cy="178502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178502" cy="178502"/>
            </a:xfrm>
            <a:custGeom>
              <a:avLst/>
              <a:gdLst/>
              <a:ahLst/>
              <a:cxnLst/>
              <a:rect l="l" t="t" r="r" b="b"/>
              <a:pathLst>
                <a:path w="178502" h="178502">
                  <a:moveTo>
                    <a:pt x="0" y="0"/>
                  </a:moveTo>
                  <a:lnTo>
                    <a:pt x="178502" y="0"/>
                  </a:lnTo>
                  <a:lnTo>
                    <a:pt x="178502" y="178502"/>
                  </a:lnTo>
                  <a:lnTo>
                    <a:pt x="0" y="178502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1" name="TextBox 41"/>
            <p:cNvSpPr txBox="1"/>
            <p:nvPr/>
          </p:nvSpPr>
          <p:spPr>
            <a:xfrm>
              <a:off x="0" y="-38100"/>
              <a:ext cx="178502" cy="2166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2" name="TextBox 42"/>
          <p:cNvSpPr txBox="1"/>
          <p:nvPr/>
        </p:nvSpPr>
        <p:spPr>
          <a:xfrm>
            <a:off x="7874686" y="2136955"/>
            <a:ext cx="4961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grpSp>
        <p:nvGrpSpPr>
          <p:cNvPr id="43" name="Group 43"/>
          <p:cNvGrpSpPr>
            <a:grpSpLocks noChangeAspect="1"/>
          </p:cNvGrpSpPr>
          <p:nvPr/>
        </p:nvGrpSpPr>
        <p:grpSpPr>
          <a:xfrm rot="-10800000">
            <a:off x="16128532" y="7272414"/>
            <a:ext cx="1762643" cy="1762643"/>
            <a:chOff x="0" y="0"/>
            <a:chExt cx="6350000" cy="6350000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6350000"/>
                  </a:moveTo>
                  <a:cubicBezTo>
                    <a:pt x="4928870" y="6350000"/>
                    <a:pt x="6350000" y="4928870"/>
                    <a:pt x="6350000" y="3175000"/>
                  </a:cubicBezTo>
                  <a:lnTo>
                    <a:pt x="6350000" y="0"/>
                  </a:lnTo>
                  <a:lnTo>
                    <a:pt x="3175000" y="0"/>
                  </a:lnTo>
                  <a:cubicBezTo>
                    <a:pt x="1421130" y="0"/>
                    <a:pt x="0" y="1421130"/>
                    <a:pt x="0" y="3175000"/>
                  </a:cubicBezTo>
                  <a:cubicBezTo>
                    <a:pt x="0" y="4928870"/>
                    <a:pt x="1421130" y="6350000"/>
                    <a:pt x="3175000" y="6350000"/>
                  </a:cubicBezTo>
                  <a:close/>
                </a:path>
              </a:pathLst>
            </a:custGeom>
            <a:solidFill>
              <a:srgbClr val="70CBED"/>
            </a:solidFill>
          </p:spPr>
        </p:sp>
        <p:sp>
          <p:nvSpPr>
            <p:cNvPr id="45" name="Freeform 45"/>
            <p:cNvSpPr/>
            <p:nvPr/>
          </p:nvSpPr>
          <p:spPr>
            <a:xfrm>
              <a:off x="227013" y="334588"/>
              <a:ext cx="5895974" cy="5627484"/>
            </a:xfrm>
            <a:custGeom>
              <a:avLst/>
              <a:gdLst/>
              <a:ahLst/>
              <a:cxnLst/>
              <a:rect l="l" t="t" r="r" b="b"/>
              <a:pathLst>
                <a:path w="5895974" h="5627484">
                  <a:moveTo>
                    <a:pt x="2947987" y="4502"/>
                  </a:moveTo>
                  <a:cubicBezTo>
                    <a:pt x="1941349" y="0"/>
                    <a:pt x="1009246" y="534452"/>
                    <a:pt x="504623" y="1405483"/>
                  </a:cubicBezTo>
                  <a:cubicBezTo>
                    <a:pt x="0" y="2276514"/>
                    <a:pt x="0" y="3350970"/>
                    <a:pt x="504623" y="4222001"/>
                  </a:cubicBezTo>
                  <a:cubicBezTo>
                    <a:pt x="1009246" y="5093033"/>
                    <a:pt x="1941349" y="5627484"/>
                    <a:pt x="2947987" y="5622982"/>
                  </a:cubicBezTo>
                  <a:cubicBezTo>
                    <a:pt x="3954625" y="5627484"/>
                    <a:pt x="4886728" y="5093033"/>
                    <a:pt x="5391351" y="4222001"/>
                  </a:cubicBezTo>
                  <a:cubicBezTo>
                    <a:pt x="5895974" y="3350970"/>
                    <a:pt x="5895974" y="2276514"/>
                    <a:pt x="5391351" y="1405483"/>
                  </a:cubicBezTo>
                  <a:cubicBezTo>
                    <a:pt x="4886728" y="534452"/>
                    <a:pt x="3954625" y="0"/>
                    <a:pt x="2947987" y="4502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6" name="Group 46"/>
          <p:cNvGrpSpPr>
            <a:grpSpLocks noChangeAspect="1"/>
          </p:cNvGrpSpPr>
          <p:nvPr/>
        </p:nvGrpSpPr>
        <p:grpSpPr>
          <a:xfrm>
            <a:off x="13339744" y="5411940"/>
            <a:ext cx="1758827" cy="1758827"/>
            <a:chOff x="0" y="0"/>
            <a:chExt cx="6350000" cy="6350000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0" y="3175000"/>
                  </a:moveTo>
                  <a:cubicBezTo>
                    <a:pt x="0" y="4928870"/>
                    <a:pt x="1421130" y="6350000"/>
                    <a:pt x="3175000" y="6350000"/>
                  </a:cubicBezTo>
                  <a:lnTo>
                    <a:pt x="6350000" y="6350000"/>
                  </a:lnTo>
                  <a:lnTo>
                    <a:pt x="6350000" y="3175000"/>
                  </a:lnTo>
                  <a:cubicBezTo>
                    <a:pt x="6350000" y="1421130"/>
                    <a:pt x="4928870" y="0"/>
                    <a:pt x="3175000" y="0"/>
                  </a:cubicBezTo>
                  <a:cubicBezTo>
                    <a:pt x="1421130" y="0"/>
                    <a:pt x="0" y="1421130"/>
                    <a:pt x="0" y="3175000"/>
                  </a:cubicBezTo>
                  <a:close/>
                </a:path>
              </a:pathLst>
            </a:custGeom>
            <a:solidFill>
              <a:srgbClr val="6AD8BA"/>
            </a:solidFill>
          </p:spPr>
        </p:sp>
        <p:sp>
          <p:nvSpPr>
            <p:cNvPr id="48" name="Freeform 48"/>
            <p:cNvSpPr/>
            <p:nvPr/>
          </p:nvSpPr>
          <p:spPr>
            <a:xfrm>
              <a:off x="391160" y="364490"/>
              <a:ext cx="5619750" cy="5621020"/>
            </a:xfrm>
            <a:custGeom>
              <a:avLst/>
              <a:gdLst/>
              <a:ahLst/>
              <a:cxnLst/>
              <a:rect l="l" t="t" r="r" b="b"/>
              <a:pathLst>
                <a:path w="5619750" h="5621020">
                  <a:moveTo>
                    <a:pt x="2810510" y="0"/>
                  </a:moveTo>
                  <a:cubicBezTo>
                    <a:pt x="4362450" y="0"/>
                    <a:pt x="5619750" y="1258570"/>
                    <a:pt x="5619750" y="2810510"/>
                  </a:cubicBezTo>
                  <a:cubicBezTo>
                    <a:pt x="5619750" y="4362450"/>
                    <a:pt x="4361180" y="5621020"/>
                    <a:pt x="2810510" y="5621020"/>
                  </a:cubicBezTo>
                  <a:cubicBezTo>
                    <a:pt x="1258570" y="5621020"/>
                    <a:pt x="0" y="4362450"/>
                    <a:pt x="0" y="2810510"/>
                  </a:cubicBezTo>
                  <a:cubicBezTo>
                    <a:pt x="1270" y="1258570"/>
                    <a:pt x="1258570" y="0"/>
                    <a:pt x="2810510" y="0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9" name="Group 49"/>
          <p:cNvGrpSpPr/>
          <p:nvPr/>
        </p:nvGrpSpPr>
        <p:grpSpPr>
          <a:xfrm>
            <a:off x="13440947" y="5513142"/>
            <a:ext cx="1556422" cy="1556422"/>
            <a:chOff x="0" y="0"/>
            <a:chExt cx="812800" cy="812800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1" name="TextBox 5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359"/>
                </a:lnSpc>
              </a:pPr>
              <a:r>
                <a:rPr lang="en-US" sz="2399">
                  <a:solidFill>
                    <a:srgbClr val="000000"/>
                  </a:solidFill>
                  <a:latin typeface="Aileron"/>
                  <a:ea typeface="Aileron"/>
                  <a:cs typeface="Aileron"/>
                  <a:sym typeface="Aileron"/>
                </a:rPr>
                <a:t>Hyperparameter Tuning</a:t>
              </a:r>
            </a:p>
          </p:txBody>
        </p:sp>
      </p:grpSp>
      <p:grpSp>
        <p:nvGrpSpPr>
          <p:cNvPr id="52" name="Group 52"/>
          <p:cNvGrpSpPr/>
          <p:nvPr/>
        </p:nvGrpSpPr>
        <p:grpSpPr>
          <a:xfrm>
            <a:off x="17749838" y="7527480"/>
            <a:ext cx="47625" cy="1740345"/>
            <a:chOff x="0" y="0"/>
            <a:chExt cx="12543" cy="458362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54" name="TextBox 54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5" name="Group 55"/>
          <p:cNvGrpSpPr/>
          <p:nvPr/>
        </p:nvGrpSpPr>
        <p:grpSpPr>
          <a:xfrm>
            <a:off x="16220304" y="7374267"/>
            <a:ext cx="1566424" cy="1566424"/>
            <a:chOff x="0" y="0"/>
            <a:chExt cx="812800" cy="812800"/>
          </a:xfrm>
        </p:grpSpPr>
        <p:sp>
          <p:nvSpPr>
            <p:cNvPr id="56" name="Freeform 5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7" name="TextBox 5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Aileron"/>
                  <a:ea typeface="Aileron"/>
                  <a:cs typeface="Aileron"/>
                  <a:sym typeface="Aileron"/>
                </a:rPr>
                <a:t>Model Serialization</a:t>
              </a:r>
            </a:p>
          </p:txBody>
        </p:sp>
      </p:grpSp>
      <p:sp>
        <p:nvSpPr>
          <p:cNvPr id="58" name="TextBox 58"/>
          <p:cNvSpPr txBox="1"/>
          <p:nvPr/>
        </p:nvSpPr>
        <p:spPr>
          <a:xfrm>
            <a:off x="13339744" y="2843979"/>
            <a:ext cx="1887990" cy="246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Used n_estimators = 200 to build the model with 200 decision trees, to reduce overfitting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7037417" y="2742306"/>
            <a:ext cx="2170648" cy="2111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Set random_state to ensure consistent and reproducible results on every model run.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10087224" y="2106006"/>
            <a:ext cx="2170648" cy="281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Scaling is not required for Random Forest, as it is a tree-based model and not sensitive to feature magnitudes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15980209" y="4388389"/>
            <a:ext cx="2029319" cy="281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After training, the model was saved using pickle, so it can be loaded and used later without retraining</a:t>
            </a:r>
          </a:p>
        </p:txBody>
      </p:sp>
      <p:grpSp>
        <p:nvGrpSpPr>
          <p:cNvPr id="62" name="Group 62"/>
          <p:cNvGrpSpPr/>
          <p:nvPr/>
        </p:nvGrpSpPr>
        <p:grpSpPr>
          <a:xfrm>
            <a:off x="10833673" y="1390943"/>
            <a:ext cx="677751" cy="677751"/>
            <a:chOff x="0" y="0"/>
            <a:chExt cx="178502" cy="178502"/>
          </a:xfrm>
        </p:grpSpPr>
        <p:sp>
          <p:nvSpPr>
            <p:cNvPr id="63" name="Freeform 63"/>
            <p:cNvSpPr/>
            <p:nvPr/>
          </p:nvSpPr>
          <p:spPr>
            <a:xfrm>
              <a:off x="0" y="0"/>
              <a:ext cx="178502" cy="178502"/>
            </a:xfrm>
            <a:custGeom>
              <a:avLst/>
              <a:gdLst/>
              <a:ahLst/>
              <a:cxnLst/>
              <a:rect l="l" t="t" r="r" b="b"/>
              <a:pathLst>
                <a:path w="178502" h="178502">
                  <a:moveTo>
                    <a:pt x="0" y="0"/>
                  </a:moveTo>
                  <a:lnTo>
                    <a:pt x="178502" y="0"/>
                  </a:lnTo>
                  <a:lnTo>
                    <a:pt x="178502" y="178502"/>
                  </a:lnTo>
                  <a:lnTo>
                    <a:pt x="0" y="178502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64" name="TextBox 64"/>
            <p:cNvSpPr txBox="1"/>
            <p:nvPr/>
          </p:nvSpPr>
          <p:spPr>
            <a:xfrm>
              <a:off x="0" y="-38100"/>
              <a:ext cx="178502" cy="2166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5" name="TextBox 65"/>
          <p:cNvSpPr txBox="1"/>
          <p:nvPr/>
        </p:nvSpPr>
        <p:spPr>
          <a:xfrm>
            <a:off x="10924493" y="1566940"/>
            <a:ext cx="4961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grpSp>
        <p:nvGrpSpPr>
          <p:cNvPr id="66" name="Group 66"/>
          <p:cNvGrpSpPr/>
          <p:nvPr/>
        </p:nvGrpSpPr>
        <p:grpSpPr>
          <a:xfrm>
            <a:off x="13858072" y="2109078"/>
            <a:ext cx="677751" cy="677751"/>
            <a:chOff x="0" y="0"/>
            <a:chExt cx="178502" cy="178502"/>
          </a:xfrm>
        </p:grpSpPr>
        <p:sp>
          <p:nvSpPr>
            <p:cNvPr id="67" name="Freeform 67"/>
            <p:cNvSpPr/>
            <p:nvPr/>
          </p:nvSpPr>
          <p:spPr>
            <a:xfrm>
              <a:off x="0" y="0"/>
              <a:ext cx="178502" cy="178502"/>
            </a:xfrm>
            <a:custGeom>
              <a:avLst/>
              <a:gdLst/>
              <a:ahLst/>
              <a:cxnLst/>
              <a:rect l="l" t="t" r="r" b="b"/>
              <a:pathLst>
                <a:path w="178502" h="178502">
                  <a:moveTo>
                    <a:pt x="0" y="0"/>
                  </a:moveTo>
                  <a:lnTo>
                    <a:pt x="178502" y="0"/>
                  </a:lnTo>
                  <a:lnTo>
                    <a:pt x="178502" y="178502"/>
                  </a:lnTo>
                  <a:lnTo>
                    <a:pt x="0" y="178502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68" name="TextBox 68"/>
            <p:cNvSpPr txBox="1"/>
            <p:nvPr/>
          </p:nvSpPr>
          <p:spPr>
            <a:xfrm>
              <a:off x="0" y="-38100"/>
              <a:ext cx="178502" cy="2166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9" name="TextBox 69"/>
          <p:cNvSpPr txBox="1"/>
          <p:nvPr/>
        </p:nvSpPr>
        <p:spPr>
          <a:xfrm>
            <a:off x="13948892" y="2285076"/>
            <a:ext cx="4961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grpSp>
        <p:nvGrpSpPr>
          <p:cNvPr id="70" name="Group 70"/>
          <p:cNvGrpSpPr/>
          <p:nvPr/>
        </p:nvGrpSpPr>
        <p:grpSpPr>
          <a:xfrm>
            <a:off x="16581549" y="3624913"/>
            <a:ext cx="677751" cy="677751"/>
            <a:chOff x="0" y="0"/>
            <a:chExt cx="178502" cy="178502"/>
          </a:xfrm>
        </p:grpSpPr>
        <p:sp>
          <p:nvSpPr>
            <p:cNvPr id="71" name="Freeform 71"/>
            <p:cNvSpPr/>
            <p:nvPr/>
          </p:nvSpPr>
          <p:spPr>
            <a:xfrm>
              <a:off x="0" y="0"/>
              <a:ext cx="178502" cy="178502"/>
            </a:xfrm>
            <a:custGeom>
              <a:avLst/>
              <a:gdLst/>
              <a:ahLst/>
              <a:cxnLst/>
              <a:rect l="l" t="t" r="r" b="b"/>
              <a:pathLst>
                <a:path w="178502" h="178502">
                  <a:moveTo>
                    <a:pt x="0" y="0"/>
                  </a:moveTo>
                  <a:lnTo>
                    <a:pt x="178502" y="0"/>
                  </a:lnTo>
                  <a:lnTo>
                    <a:pt x="178502" y="178502"/>
                  </a:lnTo>
                  <a:lnTo>
                    <a:pt x="0" y="178502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2" name="TextBox 72"/>
            <p:cNvSpPr txBox="1"/>
            <p:nvPr/>
          </p:nvSpPr>
          <p:spPr>
            <a:xfrm>
              <a:off x="0" y="-38100"/>
              <a:ext cx="178502" cy="2166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3" name="TextBox 73"/>
          <p:cNvSpPr txBox="1"/>
          <p:nvPr/>
        </p:nvSpPr>
        <p:spPr>
          <a:xfrm>
            <a:off x="16672370" y="3800911"/>
            <a:ext cx="533248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sp>
        <p:nvSpPr>
          <p:cNvPr id="74" name="TextBox 74"/>
          <p:cNvSpPr txBox="1"/>
          <p:nvPr/>
        </p:nvSpPr>
        <p:spPr>
          <a:xfrm>
            <a:off x="4559594" y="1959990"/>
            <a:ext cx="49611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grpSp>
        <p:nvGrpSpPr>
          <p:cNvPr id="75" name="Group 75"/>
          <p:cNvGrpSpPr/>
          <p:nvPr/>
        </p:nvGrpSpPr>
        <p:grpSpPr>
          <a:xfrm>
            <a:off x="17259300" y="0"/>
            <a:ext cx="1028700" cy="1028700"/>
            <a:chOff x="0" y="0"/>
            <a:chExt cx="270933" cy="270933"/>
          </a:xfrm>
        </p:grpSpPr>
        <p:sp>
          <p:nvSpPr>
            <p:cNvPr id="76" name="Freeform 76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7" name="TextBox 77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8" name="Group 78"/>
          <p:cNvGrpSpPr/>
          <p:nvPr/>
        </p:nvGrpSpPr>
        <p:grpSpPr>
          <a:xfrm>
            <a:off x="17259300" y="9258300"/>
            <a:ext cx="1028700" cy="1028700"/>
            <a:chOff x="0" y="0"/>
            <a:chExt cx="270933" cy="270933"/>
          </a:xfrm>
        </p:grpSpPr>
        <p:sp>
          <p:nvSpPr>
            <p:cNvPr id="79" name="Freeform 79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80" name="TextBox 80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1" name="TextBox 81"/>
          <p:cNvSpPr txBox="1"/>
          <p:nvPr/>
        </p:nvSpPr>
        <p:spPr>
          <a:xfrm>
            <a:off x="722320" y="303187"/>
            <a:ext cx="16087282" cy="7829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0"/>
              </a:lnSpc>
            </a:pPr>
            <a:r>
              <a:rPr lang="en-US" sz="5400" b="1">
                <a:solidFill>
                  <a:srgbClr val="02CD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✅ Model Selection &amp; Preprocessing (Random Forest)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749838" y="7527480"/>
            <a:ext cx="47625" cy="1740345"/>
            <a:chOff x="0" y="0"/>
            <a:chExt cx="12543" cy="458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543" cy="458362"/>
            </a:xfrm>
            <a:custGeom>
              <a:avLst/>
              <a:gdLst/>
              <a:ahLst/>
              <a:cxnLst/>
              <a:rect l="l" t="t" r="r" b="b"/>
              <a:pathLst>
                <a:path w="12543" h="458362">
                  <a:moveTo>
                    <a:pt x="0" y="0"/>
                  </a:moveTo>
                  <a:lnTo>
                    <a:pt x="12543" y="0"/>
                  </a:lnTo>
                  <a:lnTo>
                    <a:pt x="12543" y="458362"/>
                  </a:lnTo>
                  <a:lnTo>
                    <a:pt x="0" y="458362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2543" cy="496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259300" y="0"/>
            <a:ext cx="1028700" cy="1028700"/>
            <a:chOff x="0" y="0"/>
            <a:chExt cx="270933" cy="2709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259300" y="9258300"/>
            <a:ext cx="1028700" cy="1028700"/>
            <a:chOff x="0" y="0"/>
            <a:chExt cx="270933" cy="2709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70933" cy="270933"/>
            </a:xfrm>
            <a:custGeom>
              <a:avLst/>
              <a:gdLst/>
              <a:ahLst/>
              <a:cxnLst/>
              <a:rect l="l" t="t" r="r" b="b"/>
              <a:pathLst>
                <a:path w="270933" h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1">
              <a:gsLst>
                <a:gs pos="0">
                  <a:srgbClr val="45D0FC">
                    <a:alpha val="100000"/>
                  </a:srgbClr>
                </a:gs>
                <a:gs pos="100000">
                  <a:srgbClr val="085DA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2019819" y="1561780"/>
            <a:ext cx="14546621" cy="7420295"/>
          </a:xfrm>
          <a:custGeom>
            <a:avLst/>
            <a:gdLst/>
            <a:ahLst/>
            <a:cxnLst/>
            <a:rect l="l" t="t" r="r" b="b"/>
            <a:pathLst>
              <a:path w="14546621" h="7420295">
                <a:moveTo>
                  <a:pt x="0" y="0"/>
                </a:moveTo>
                <a:lnTo>
                  <a:pt x="14546620" y="0"/>
                </a:lnTo>
                <a:lnTo>
                  <a:pt x="14546620" y="7420295"/>
                </a:lnTo>
                <a:lnTo>
                  <a:pt x="0" y="74202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95" r="-2799"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693705" y="428625"/>
            <a:ext cx="15046447" cy="920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50"/>
              </a:lnSpc>
            </a:pPr>
            <a:r>
              <a:rPr lang="en-US" sz="6500" b="1">
                <a:solidFill>
                  <a:srgbClr val="02CDFF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Car Price Prediction — Project Interface Overview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11165" y="9210675"/>
            <a:ext cx="15655274" cy="495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View Project Online:   </a:t>
            </a:r>
            <a:r>
              <a:rPr lang="en-US" sz="2999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3" tooltip="https://carpred.pythonanywhere.com"/>
              </a:rPr>
              <a:t>https://carpred.pythonanywhere.com/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770</Words>
  <Application>Microsoft Office PowerPoint</Application>
  <PresentationFormat>Custom</PresentationFormat>
  <Paragraphs>121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Canva Sans</vt:lpstr>
      <vt:lpstr>Calibri</vt:lpstr>
      <vt:lpstr>Aileron</vt:lpstr>
      <vt:lpstr>Open Sans</vt:lpstr>
      <vt:lpstr>Barlow Condensed Bold</vt:lpstr>
      <vt:lpstr>Arial</vt:lpstr>
      <vt:lpstr>Open Sans Bold</vt:lpstr>
      <vt:lpstr>Poppins</vt:lpstr>
      <vt:lpstr>Poppins Bold</vt:lpstr>
      <vt:lpstr>Arimo</vt:lpstr>
      <vt:lpstr>Arimo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</dc:title>
  <cp:lastModifiedBy>Ritika Jaiswal</cp:lastModifiedBy>
  <cp:revision>3</cp:revision>
  <dcterms:created xsi:type="dcterms:W3CDTF">2006-08-16T00:00:00Z</dcterms:created>
  <dcterms:modified xsi:type="dcterms:W3CDTF">2025-08-12T16:20:06Z</dcterms:modified>
  <dc:identifier>DAGvwg3gS5g</dc:identifier>
</cp:coreProperties>
</file>

<file path=docProps/thumbnail.jpeg>
</file>